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602" r:id="rId2"/>
    <p:sldId id="705" r:id="rId3"/>
    <p:sldId id="710" r:id="rId4"/>
    <p:sldId id="712" r:id="rId5"/>
    <p:sldId id="714" r:id="rId6"/>
    <p:sldId id="721" r:id="rId7"/>
    <p:sldId id="719" r:id="rId8"/>
    <p:sldId id="718" r:id="rId9"/>
    <p:sldId id="722" r:id="rId10"/>
    <p:sldId id="723" r:id="rId11"/>
    <p:sldId id="724" r:id="rId12"/>
  </p:sldIdLst>
  <p:sldSz cx="9144000" cy="6858000" type="screen4x3"/>
  <p:notesSz cx="6854825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69C2E"/>
    <a:srgbClr val="FF7518"/>
    <a:srgbClr val="FFAF18"/>
    <a:srgbClr val="CC0000"/>
    <a:srgbClr val="4D4D4D"/>
    <a:srgbClr val="2078A4"/>
    <a:srgbClr val="1D6C93"/>
    <a:srgbClr val="2488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492" y="-456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467"/>
    </p:cViewPr>
  </p:sorterViewPr>
  <p:notesViewPr>
    <p:cSldViewPr snapToGrid="0">
      <p:cViewPr varScale="1">
        <p:scale>
          <a:sx n="75" d="100"/>
          <a:sy n="75" d="100"/>
        </p:scale>
        <p:origin x="-1572" y="-102"/>
      </p:cViewPr>
      <p:guideLst>
        <p:guide orient="horz" pos="2861"/>
        <p:guide pos="215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062" tIns="45531" rIns="91062" bIns="45531" numCol="1" anchor="t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sz="12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062" tIns="45531" rIns="91062" bIns="45531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062" tIns="45531" rIns="91062" bIns="45531" numCol="1" anchor="b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sz="12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806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062" tIns="45531" rIns="91062" bIns="45531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2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D78149F-D9D8-497A-9353-7C42EA9A5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65" tIns="45032" rIns="90065" bIns="45032" numCol="1" anchor="t" anchorCtr="0" compatLnSpc="1">
            <a:prstTxWarp prst="textNoShape">
              <a:avLst/>
            </a:prstTxWarp>
          </a:bodyPr>
          <a:lstStyle>
            <a:lvl1pPr algn="l" defTabSz="900113" eaLnBrk="0" hangingPunct="0">
              <a:defRPr sz="12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65" tIns="45032" rIns="90065" bIns="45032" numCol="1" anchor="t" anchorCtr="0" compatLnSpc="1">
            <a:prstTxWarp prst="textNoShape">
              <a:avLst/>
            </a:prstTxWarp>
          </a:bodyPr>
          <a:lstStyle>
            <a:lvl1pPr algn="r" defTabSz="900113" eaLnBrk="0" hangingPunct="0">
              <a:defRPr sz="12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322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65" tIns="45032" rIns="90065" bIns="45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65" tIns="45032" rIns="90065" bIns="45032" numCol="1" anchor="b" anchorCtr="0" compatLnSpc="1">
            <a:prstTxWarp prst="textNoShape">
              <a:avLst/>
            </a:prstTxWarp>
          </a:bodyPr>
          <a:lstStyle>
            <a:lvl1pPr algn="l" defTabSz="900113" eaLnBrk="0" hangingPunct="0">
              <a:defRPr sz="12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26475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65" tIns="45032" rIns="90065" bIns="45032" numCol="1" anchor="b" anchorCtr="0" compatLnSpc="1">
            <a:prstTxWarp prst="textNoShape">
              <a:avLst/>
            </a:prstTxWarp>
          </a:bodyPr>
          <a:lstStyle>
            <a:lvl1pPr algn="r" defTabSz="900113" eaLnBrk="0" hangingPunct="0">
              <a:defRPr sz="1200">
                <a:latin typeface="Times" pitchFamily="2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F86B31A6-69FC-4021-A46E-E9407531E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FFF472-90E7-4433-8BB9-3F7371DB0573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989900-D039-423D-8BED-9DC7D126E18B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806450"/>
            <a:ext cx="4538662" cy="34036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801225-4FAC-4687-A0B2-A2DB151D2C88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3B98E7-8258-43CA-8337-9598B8F9A401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E4D269-28FA-42C3-9594-D59B92A0E289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D48588-1E23-459F-9D88-9D465CAB2740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6F2D99-C8BA-495C-A62D-F6CF13CDBCF2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826F82-1EEB-44D9-83EC-40D537878409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1837" cy="340677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1DF68-5D47-4356-A1C6-94B782334E18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AC76-B3E6-4372-9615-884ED11E7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76475-879C-4A3D-A18A-E60C8195D1A4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C64B-A7F8-482D-AEA8-4931DE069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9178-B62C-4378-9E7A-8FDA1598C405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9357-1624-4003-A17D-D5D7D6EB6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4572E-63EC-4299-B169-792A66B90F18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92E72-3C78-4EB2-A95B-52759CE27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C1CB0-53AE-4868-92A2-8172F3539624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25D1C-1E7B-41C7-8C7D-26898D87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781D-E6DF-4C99-8C7D-1ECEF64F07E6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64BEC-CF74-44E0-B500-CE6D92090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EA5B0-65E6-4246-92B1-33DEC81EB9F0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E052-3100-4A18-A243-4DFFFB23F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62854-5284-45E3-BCD6-30EB80B6180E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97D0C-D429-46BE-8715-45FCC013E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2F7E4-808F-4134-8C3D-CDC9F0D5A38F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BABA-2C86-4B7C-BB6B-A1AD440F4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4E6AA-6548-457D-AF01-03ED5702E33E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759C1-C341-4C2E-8A41-9D48061A9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765FA-CB12-4F94-A12F-D9B4E67B3CED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B4EE-D79D-4A18-B697-4F7A97A64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F3C4921A-E185-4C76-A19D-425BA30EB083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47AF12C-D6BB-42E2-A66A-98CF651EA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incolorado.org/newslette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olorincolorado.org/educators/ell_resource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incolorado.org/article/3395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incolorado.org/article/3704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incolorado.org/pdfs/guides/Engaging-ELL-Familie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incolorado.org/guides/toolk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incolorado.org/article/5356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3" descr="ppt_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5575" y="6350"/>
            <a:ext cx="64484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812925" y="2222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876300" y="2390775"/>
            <a:ext cx="73929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algn="ctr" eaLnBrk="0" hangingPunct="0"/>
            <a:r>
              <a:rPr lang="en-US" sz="3600">
                <a:solidFill>
                  <a:srgbClr val="4D4D4D"/>
                </a:solidFill>
              </a:rPr>
              <a:t>WETA Learning Media</a:t>
            </a:r>
            <a:endParaRPr lang="en-US" sz="3600">
              <a:solidFill>
                <a:srgbClr val="2078A4"/>
              </a:solidFill>
            </a:endParaRPr>
          </a:p>
          <a:p>
            <a:pPr marL="230188" indent="-230188" algn="ctr" eaLnBrk="0" hangingPunct="0">
              <a:lnSpc>
                <a:spcPct val="180000"/>
              </a:lnSpc>
            </a:pPr>
            <a:endParaRPr lang="en-US">
              <a:solidFill>
                <a:srgbClr val="2078A4"/>
              </a:solidFill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914400" y="4829175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>
              <a:solidFill>
                <a:srgbClr val="49711E"/>
              </a:solidFill>
              <a:latin typeface="Arial Unicode MS" pitchFamily="34" charset="-128"/>
            </a:endParaRPr>
          </a:p>
        </p:txBody>
      </p:sp>
      <p:pic>
        <p:nvPicPr>
          <p:cNvPr id="15365" name="Picture 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572000"/>
            <a:ext cx="3073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3073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572000"/>
            <a:ext cx="3073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we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28600"/>
            <a:ext cx="1295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14"/>
          <p:cNvSpPr txBox="1">
            <a:spLocks noChangeArrowheads="1"/>
          </p:cNvSpPr>
          <p:nvPr/>
        </p:nvSpPr>
        <p:spPr bwMode="auto">
          <a:xfrm>
            <a:off x="774700" y="1003300"/>
            <a:ext cx="638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The flagship public television and radio station in the nation's capital</a:t>
            </a:r>
            <a:r>
              <a:rPr lang="en-US" sz="1400" b="1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E-Newsletters, ELL news, RSS Feeds</a:t>
            </a:r>
            <a:endParaRPr lang="en-US"/>
          </a:p>
          <a:p>
            <a:r>
              <a:rPr lang="en-US" u="sng">
                <a:hlinkClick r:id="rId3"/>
              </a:rPr>
              <a:t>http://www.colorincolorado.org/newsletters/</a:t>
            </a:r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700"/>
            <a:ext cx="10325100" cy="787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600200" y="2967038"/>
            <a:ext cx="637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ELL Educator Resources by Grade</a:t>
            </a:r>
            <a:endParaRPr lang="en-US"/>
          </a:p>
          <a:p>
            <a:r>
              <a:rPr lang="en-US" u="sng">
                <a:hlinkClick r:id="rId2"/>
              </a:rPr>
              <a:t>http://www.colorincolorado.org/educators/ell_resources/</a:t>
            </a:r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09200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ppt_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5575" y="19050"/>
            <a:ext cx="644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812925" y="1584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52578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01752">
            <a:spAutoFit/>
          </a:bodyPr>
          <a:lstStyle/>
          <a:p>
            <a:pPr marL="457200" indent="-457200" eaLnBrk="0" hangingPunct="0"/>
            <a:r>
              <a:rPr lang="en-US">
                <a:solidFill>
                  <a:srgbClr val="4D4D4D"/>
                </a:solidFill>
              </a:rPr>
              <a:t>WETA Learning Media</a:t>
            </a:r>
          </a:p>
          <a:p>
            <a:pPr marL="457200" indent="-457200" eaLnBrk="0" hangingPunct="0">
              <a:buFont typeface="Times" pitchFamily="18" charset="0"/>
              <a:buAutoNum type="arabicPeriod"/>
            </a:pPr>
            <a:endParaRPr lang="en-US">
              <a:solidFill>
                <a:srgbClr val="4D4D4D"/>
              </a:solidFill>
            </a:endParaRPr>
          </a:p>
          <a:p>
            <a:pPr marL="457200" indent="-457200" eaLnBrk="0" hangingPunct="0"/>
            <a:r>
              <a:rPr lang="en-US" sz="3200">
                <a:solidFill>
                  <a:srgbClr val="2078A4"/>
                </a:solidFill>
              </a:rPr>
              <a:t>Our Education Projects</a:t>
            </a:r>
          </a:p>
        </p:txBody>
      </p:sp>
      <p:pic>
        <p:nvPicPr>
          <p:cNvPr id="922629" name="Picture 5" descr="LD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 b="12903"/>
          <a:stretch>
            <a:fillRect/>
          </a:stretch>
        </p:blipFill>
        <p:spPr bwMode="auto">
          <a:xfrm>
            <a:off x="425450" y="1981200"/>
            <a:ext cx="3657600" cy="2470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22632" name="Picture 8" descr="CoCo"/>
          <p:cNvPicPr>
            <a:picLocks noChangeAspect="1" noChangeArrowheads="1"/>
          </p:cNvPicPr>
          <p:nvPr/>
        </p:nvPicPr>
        <p:blipFill>
          <a:blip r:embed="rId5"/>
          <a:srcRect b="18260"/>
          <a:stretch>
            <a:fillRect/>
          </a:stretch>
        </p:blipFill>
        <p:spPr bwMode="auto">
          <a:xfrm>
            <a:off x="914400" y="4114800"/>
            <a:ext cx="3505200" cy="2438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63500"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922636" name="Picture 12" descr="RR_h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981200"/>
            <a:ext cx="3486150" cy="29654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46662" dir="2115817" algn="ctr" rotWithShape="0">
              <a:srgbClr val="000000">
                <a:alpha val="5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922638" name="Picture 14" descr="AL copy"/>
          <p:cNvPicPr>
            <a:picLocks noChangeAspect="1" noChangeArrowheads="1"/>
          </p:cNvPicPr>
          <p:nvPr/>
        </p:nvPicPr>
        <p:blipFill>
          <a:blip r:embed="rId7"/>
          <a:srcRect b="13860"/>
          <a:stretch>
            <a:fillRect/>
          </a:stretch>
        </p:blipFill>
        <p:spPr bwMode="auto">
          <a:xfrm>
            <a:off x="5105400" y="4114800"/>
            <a:ext cx="3505200" cy="24431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63500"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7416" name="Picture 15" descr="we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280988"/>
            <a:ext cx="990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17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5" descr="w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100" y="255588"/>
            <a:ext cx="990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880600" cy="7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0" y="2828925"/>
            <a:ext cx="535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Parent Tips: Parent-Teacher Conferences </a:t>
            </a:r>
            <a:endParaRPr lang="en-US"/>
          </a:p>
          <a:p>
            <a:r>
              <a:rPr lang="en-US" u="sng">
                <a:hlinkClick r:id="rId3"/>
              </a:rPr>
              <a:t>http://www.colorincolorado.org/article/33953</a:t>
            </a:r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26638" cy="753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0" y="2828925"/>
            <a:ext cx="547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Parent Tips: The Resources at Your Library</a:t>
            </a:r>
            <a:endParaRPr lang="en-US"/>
          </a:p>
          <a:p>
            <a:r>
              <a:rPr lang="en-US" u="sng">
                <a:hlinkClick r:id="rId3"/>
              </a:rPr>
              <a:t>http://www.colorincolorado.org/article/37044</a:t>
            </a:r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82200" cy="75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2286000" y="28289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Engaging ELL Families: 20 Strategies for School Leaders &amp; Administrators</a:t>
            </a:r>
            <a:endParaRPr lang="en-US"/>
          </a:p>
          <a:p>
            <a:r>
              <a:rPr lang="en-US" u="sng">
                <a:hlinkClick r:id="rId3"/>
              </a:rPr>
              <a:t>http://www.colorincolorado.org/pdfs/guides/Engaging-ELL-Families.pdf</a:t>
            </a:r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2286000" y="2828925"/>
            <a:ext cx="5448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Toolkit for Teachers: Reaching Out to Hispanic Parents of ELLs</a:t>
            </a:r>
            <a:endParaRPr lang="en-US"/>
          </a:p>
          <a:p>
            <a:r>
              <a:rPr lang="en-US" u="sng">
                <a:hlinkClick r:id="rId3"/>
              </a:rPr>
              <a:t>http://www.colorincolorado.org/guides/toolkit</a:t>
            </a:r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579100" cy="804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86000" y="2828925"/>
            <a:ext cx="515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Ten Things Parents Should Know About the Common Core State Standards</a:t>
            </a:r>
            <a:endParaRPr lang="en-US"/>
          </a:p>
          <a:p>
            <a:r>
              <a:rPr lang="en-US" u="sng">
                <a:hlinkClick r:id="rId3"/>
              </a:rPr>
              <a:t>http://www.colorincolorado.org/article/53565/</a:t>
            </a:r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75"/>
            <a:ext cx="10325100" cy="788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13155</TotalTime>
  <Words>93</Words>
  <Application>Microsoft Office PowerPoint</Application>
  <PresentationFormat>On-screen Show (4:3)</PresentationFormat>
  <Paragraphs>27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ＭＳ Ｐゴシック</vt:lpstr>
      <vt:lpstr>Times</vt:lpstr>
      <vt:lpstr>Arial Unicode MS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chesnut</dc:creator>
  <cp:lastModifiedBy>tchovanec</cp:lastModifiedBy>
  <cp:revision>864</cp:revision>
  <cp:lastPrinted>2006-07-10T02:51:47Z</cp:lastPrinted>
  <dcterms:created xsi:type="dcterms:W3CDTF">2005-01-11T13:34:38Z</dcterms:created>
  <dcterms:modified xsi:type="dcterms:W3CDTF">2012-10-25T14:16:44Z</dcterms:modified>
</cp:coreProperties>
</file>